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531904-7794-43FA-9D9A-7E8D8965640F}">
          <p14:sldIdLst>
            <p14:sldId id="256"/>
          </p14:sldIdLst>
        </p14:section>
        <p14:section name="Untitled Section" id="{4BB3F6DF-9F01-4CFC-99E5-1C37C2228FE4}">
          <p14:sldIdLst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E2"/>
    <a:srgbClr val="0594FF"/>
    <a:srgbClr val="D5F7AB"/>
    <a:srgbClr val="A6FCB0"/>
    <a:srgbClr val="F6A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276" y="10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9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7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62647" y="306706"/>
            <a:ext cx="10311319" cy="457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624" y="180975"/>
            <a:ext cx="342900" cy="34290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11005524" y="25822"/>
            <a:ext cx="1186476" cy="668293"/>
            <a:chOff x="10818860" y="25822"/>
            <a:chExt cx="1186476" cy="668293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10818860" y="25822"/>
              <a:ext cx="1186476" cy="66829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NetSim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Subtitle 2"/>
            <p:cNvSpPr txBox="1">
              <a:spLocks/>
            </p:cNvSpPr>
            <p:nvPr/>
          </p:nvSpPr>
          <p:spPr>
            <a:xfrm>
              <a:off x="11547864" y="217350"/>
              <a:ext cx="283549" cy="1748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TM</a:t>
              </a:r>
              <a:endParaRPr lang="en-US" sz="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685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1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62647" y="306706"/>
            <a:ext cx="10311319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2624" y="180975"/>
            <a:ext cx="342900" cy="342900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11005524" y="25822"/>
            <a:ext cx="1186476" cy="668293"/>
            <a:chOff x="10818860" y="25822"/>
            <a:chExt cx="1186476" cy="668293"/>
          </a:xfrm>
        </p:grpSpPr>
        <p:sp>
          <p:nvSpPr>
            <p:cNvPr id="11" name="Title 1"/>
            <p:cNvSpPr txBox="1">
              <a:spLocks/>
            </p:cNvSpPr>
            <p:nvPr/>
          </p:nvSpPr>
          <p:spPr>
            <a:xfrm>
              <a:off x="10818860" y="25822"/>
              <a:ext cx="1186476" cy="66829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GB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NetSim</a:t>
              </a:r>
              <a:endPara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Subtitle 2"/>
            <p:cNvSpPr txBox="1">
              <a:spLocks/>
            </p:cNvSpPr>
            <p:nvPr/>
          </p:nvSpPr>
          <p:spPr>
            <a:xfrm>
              <a:off x="11547864" y="217350"/>
              <a:ext cx="283549" cy="1748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TM</a:t>
              </a:r>
              <a:endParaRPr lang="en-US" sz="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216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7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7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7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0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44FCF-1D2B-4A02-896C-361F22CEA84C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0D0D-B669-4F31-ADD3-36D9892E4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0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3GPP" TargetMode="External"/><Relationship Id="rId2" Type="http://schemas.openxmlformats.org/officeDocument/2006/relationships/hyperlink" Target="https://en.wikipedia.org/wiki/Wirele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46429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548336"/>
            <a:ext cx="12313085" cy="48608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67775" y="152284"/>
            <a:ext cx="3145846" cy="1173798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NetSim</a:t>
            </a:r>
            <a:endParaRPr lang="en-US" sz="7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6873" y="1655155"/>
            <a:ext cx="3157968" cy="480091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ln w="22225">
                  <a:noFill/>
                  <a:prstDash val="solid"/>
                </a:ln>
                <a:solidFill>
                  <a:srgbClr val="A6FCB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- Predict - Validate</a:t>
            </a:r>
            <a:endParaRPr lang="en-US" sz="2000" b="1" dirty="0">
              <a:ln w="22225">
                <a:noFill/>
                <a:prstDash val="solid"/>
              </a:ln>
              <a:solidFill>
                <a:srgbClr val="A6FCB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1399943" y="367788"/>
            <a:ext cx="804179" cy="461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TM</a:t>
            </a:r>
            <a:endParaRPr lang="en-US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51" y="5508636"/>
            <a:ext cx="793349" cy="793349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8514388" y="1787122"/>
            <a:ext cx="3563312" cy="696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Of Things (IOT)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774499" y="3335459"/>
            <a:ext cx="6730344" cy="696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LTE - Code Walkthrough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035" y="5956487"/>
            <a:ext cx="345497" cy="34549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3620" y="6001449"/>
            <a:ext cx="427588" cy="27750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809" y="5956487"/>
            <a:ext cx="304800" cy="304800"/>
          </a:xfrm>
          <a:prstGeom prst="rect">
            <a:avLst/>
          </a:prstGeom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2601388" y="5982399"/>
            <a:ext cx="2471779" cy="448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1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Twitter.com/</a:t>
            </a:r>
            <a:r>
              <a:rPr lang="en-GB" sz="1200" b="1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tetcos</a:t>
            </a:r>
            <a:endParaRPr lang="en-US" sz="1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5365588" y="6008166"/>
            <a:ext cx="2471779" cy="448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1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linkedin.com/</a:t>
            </a:r>
            <a:r>
              <a:rPr lang="en-GB" sz="1200" b="1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tetcos</a:t>
            </a:r>
            <a:endParaRPr lang="en-US" sz="1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270889" y="6001449"/>
            <a:ext cx="2471779" cy="448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GB" sz="12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youtube.com/</a:t>
            </a:r>
            <a:r>
              <a:rPr lang="en-GB" sz="1200" b="1" dirty="0" err="1" smtClean="0">
                <a:latin typeface="Segoe UI Light" panose="020B0502040204020203" pitchFamily="34" charset="0"/>
                <a:cs typeface="Segoe UI Light" panose="020B0502040204020203" pitchFamily="34" charset="0"/>
              </a:rPr>
              <a:t>tetcos</a:t>
            </a:r>
            <a:endParaRPr lang="en-US" sz="12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7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MAC_IN_EVENT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device is a UE then the control data type is verified, and respective functions are called in each case,</a:t>
            </a:r>
          </a:p>
          <a:p>
            <a:pPr lvl="1"/>
            <a:r>
              <a:rPr lang="en-I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LTEPacket_RRC_CONNECTION_SETUP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fn_NetSim_LTE_RRC_ProcessSetup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a part of the RRC Connection setup </a:t>
            </a:r>
            <a:r>
              <a:rPr lang="en-IN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LTEPacket_Paging</a:t>
            </a:r>
            <a:endParaRPr lang="en-IN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fn_NetSim_LTE_ProcessPage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a part of the RRC Connection setup.</a:t>
            </a:r>
          </a:p>
          <a:p>
            <a:pPr lvl="1"/>
            <a:r>
              <a:rPr lang="en-I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LTEPacket_RLC_SDU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fn_NetSim_LTE_RLC_UE_In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called for each packet.</a:t>
            </a:r>
          </a:p>
          <a:p>
            <a:pPr lvl="1"/>
            <a:r>
              <a:rPr lang="en-I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LTEPacket_ACK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fn_NetSim_LTE_UE_ProcessAck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called for layer 2 </a:t>
            </a:r>
            <a:r>
              <a:rPr lang="en-IN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acks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PHYSICAL_OUT_EVENT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PHY layer parameters.</a:t>
            </a:r>
          </a:p>
          <a:p>
            <a:pPr marL="342900" lvl="2" indent="-3429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no major functions.</a:t>
            </a:r>
          </a:p>
          <a:p>
            <a:pPr marL="342900" lvl="2" indent="-342900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adds PHY_IN for next device.</a:t>
            </a:r>
          </a:p>
          <a:p>
            <a:pPr marL="0" indent="0">
              <a:buNone/>
            </a:pPr>
            <a:endParaRPr lang="en-IN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9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PHYSICAL_IN_EVENT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event examines whether the device involved is a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enb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it is a </a:t>
            </a:r>
            <a:r>
              <a:rPr lang="en-US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enb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handover is in progress, packet status is set to dropped and packet trace and metrics are updated with this change.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all other cases the packet status is updated using </a:t>
            </a:r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fn_NetSim_LTE_DecideError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</a:p>
          <a:p>
            <a:pPr lvl="1"/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fn_NetSim_LTE_DecideError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 function decides error based on received power and  MCS Index.</a:t>
            </a:r>
            <a:endParaRPr lang="en-I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packet status is error , then packet trace and metrics are updated .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Else MAC_IN event is added to the stack.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1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NETWORK_OUT_EVENT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MME is the only layer 3 device in LTE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event examines whether the device involved is an MME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it is an MME then </a:t>
            </a:r>
            <a:r>
              <a:rPr lang="en-IN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fn_NetSim_LTE_MME_RoutePacket</a:t>
            </a:r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called.</a:t>
            </a:r>
          </a:p>
          <a:p>
            <a:pPr lvl="1"/>
            <a:r>
              <a:rPr lang="en-IN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fn_NetSim_LTE_MME_RoutePacket</a:t>
            </a:r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Routes packets based on HLR</a:t>
            </a:r>
            <a:endParaRPr lang="en-I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MAC_OUT event is added.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NETWORK_IN_EVENT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event examines whether the device involved is an MME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device is an MME then the control data type of the packet is examined,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control data type is </a:t>
            </a:r>
            <a:r>
              <a:rPr lang="en-IN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LTEPacket_HandoverRequest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or </a:t>
            </a:r>
            <a:r>
              <a:rPr lang="en-IN" sz="1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LTEPacket_HandoverRequestAck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then </a:t>
            </a:r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fn_NetSim_LTE_MME_RouteHOPacket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is called  and the packet’s  transmitter id is updated with the current device id and stored in the buffer of the current device.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Else the packet is not processed and is passed to the IP layer.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Else the packet is not processed and is passed to the IP layer.</a:t>
            </a:r>
          </a:p>
          <a:p>
            <a:pPr lvl="1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914400" lvl="2" indent="0">
              <a:buNone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I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TIMER_EVENT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LTE_T300_Expire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is the RRC Connection establishment timer.</a:t>
            </a:r>
            <a:endParaRPr lang="en-I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function </a:t>
            </a:r>
            <a:r>
              <a:rPr lang="en-IN" sz="1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fn_NetSim_LTE_T300_Expire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is called and PHYSICAL_OUT_EVENT is added after creating a </a:t>
            </a:r>
            <a:r>
              <a:rPr lang="en-I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LTEPacket_RRC_CONNECTION_REQUEST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type control packet.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RRC is not connected then the request is sent again.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LTE_TXNEXTFRAME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forms the complete uplink and downlink frames.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fn_NetSim_LTE_FormNextFrame</a:t>
            </a:r>
            <a:r>
              <a:rPr lang="en-I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LTE </a:t>
            </a: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ack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is not received, retransmit packet in buffer.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Schedule all the packets in buffer based on the scheduling technique and available bandwidth (bits in Transport block size)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 RLCSDU</a:t>
            </a:r>
            <a:endParaRPr lang="en-I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lvl="1" indent="0">
              <a:buNone/>
            </a:pPr>
            <a:endParaRPr lang="en-I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MAC Scheduling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Key functions: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fn_NetSim_LTE_InitQueue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fn_NetSim_LTE_AddInQueue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fn_NetSim_LTE_eNB_AddInQueue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fn_NetSim_LTE_FormNextFrame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fn_NetSim_LTE_FormUPlinkFrame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CompareGBR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CompareNonGBR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fn_NetSim_LTE_FormDownlinkFrame_RoundRobin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fn_NetSim_LTE_FormDownlinkFrame_MaxCQI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fn_NetSim_LTE_FormDownlinkFrame_ProportionalFairScheduling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r>
              <a:rPr lang="en-IN" sz="1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fn_NetSim_LTE_FormDownlinkFrame</a:t>
            </a:r>
            <a:r>
              <a:rPr lang="en-IN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()</a:t>
            </a:r>
          </a:p>
          <a:p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6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813752" y="3182626"/>
            <a:ext cx="1149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400" dirty="0" err="1" smtClean="0">
                <a:solidFill>
                  <a:srgbClr val="0081E2"/>
                </a:solidFill>
              </a:rPr>
              <a:t>Tetcos</a:t>
            </a:r>
            <a:endParaRPr lang="en-US" sz="2400" dirty="0">
              <a:solidFill>
                <a:srgbClr val="0081E2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670521" y="4906774"/>
            <a:ext cx="2251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youtube.com/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tetcos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645697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Thank You !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649361" y="4540787"/>
            <a:ext cx="13327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400" dirty="0" err="1" smtClean="0">
                <a:solidFill>
                  <a:srgbClr val="0081E2"/>
                </a:solidFill>
              </a:rPr>
              <a:t>Youtube</a:t>
            </a:r>
            <a:endParaRPr lang="en-US" sz="2400" dirty="0">
              <a:solidFill>
                <a:srgbClr val="0081E2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566482" y="4540787"/>
            <a:ext cx="1249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400" dirty="0" smtClean="0">
                <a:solidFill>
                  <a:srgbClr val="0081E2"/>
                </a:solidFill>
              </a:rPr>
              <a:t>Twitter</a:t>
            </a:r>
            <a:endParaRPr lang="en-US" sz="2400" dirty="0">
              <a:solidFill>
                <a:srgbClr val="0081E2"/>
              </a:solidFill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603343" y="3214587"/>
            <a:ext cx="1393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400" dirty="0" smtClean="0">
                <a:solidFill>
                  <a:srgbClr val="0081E2"/>
                </a:solidFill>
              </a:rPr>
              <a:t>Website</a:t>
            </a:r>
            <a:endParaRPr lang="en-US" sz="2400" dirty="0">
              <a:solidFill>
                <a:srgbClr val="0081E2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953840" y="3182626"/>
            <a:ext cx="46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400" dirty="0" smtClean="0">
                <a:solidFill>
                  <a:srgbClr val="0081E2"/>
                </a:solidFill>
              </a:rPr>
              <a:t>Support</a:t>
            </a:r>
            <a:endParaRPr lang="en-US" sz="2400" dirty="0">
              <a:solidFill>
                <a:srgbClr val="0081E2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813752" y="3564568"/>
            <a:ext cx="3373876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#214  7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Main, 39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A Cross,</a:t>
            </a:r>
          </a:p>
          <a:p>
            <a:pPr eaLnBrk="1" hangingPunct="1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Jayanagar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5</a:t>
            </a:r>
            <a:r>
              <a:rPr lang="en-US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Blk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</a:t>
            </a:r>
          </a:p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Bangalore. </a:t>
            </a:r>
          </a:p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Pin – 560041</a:t>
            </a:r>
          </a:p>
          <a:p>
            <a:pPr eaLnBrk="1" hangingPunct="1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Tele-fax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    + 91 80 2663 0624</a:t>
            </a:r>
          </a:p>
          <a:p>
            <a:pPr eaLnBrk="1" hangingPunct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52415" y="3548626"/>
            <a:ext cx="2155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support@tetcos.com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1938" y="3578732"/>
            <a:ext cx="1749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www.tetcos.com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51938" y="4913249"/>
            <a:ext cx="978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Tetcos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LTE 3GPP Standard 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LTE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I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Long-Term Evolution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commonly marketed as </a:t>
            </a:r>
            <a:r>
              <a:rPr lang="en-IN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4G LTE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is a standard for 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 tooltip="Wireless"/>
              </a:rPr>
              <a:t>wireless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communication of high-speed data for mobile phones and data terminals.</a:t>
            </a:r>
          </a:p>
          <a:p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standard is developed by the 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 tooltip="3GPP"/>
              </a:rPr>
              <a:t>3GPP</a:t>
            </a:r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(3rd Generation Partnership Project) and NetSim implementation is as per Release 10.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reader is expected to have completed / know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LTE experiment (present in experiment manual)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“Hello World” program (present in user manual) in NetSim</a:t>
            </a:r>
          </a:p>
          <a:p>
            <a:pPr marL="800100" lvl="2" indent="-342900">
              <a:buFont typeface="Wingdings" panose="05000000000000000000" pitchFamily="2" charset="2"/>
              <a:buChar char="§"/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Debugging of code via GUI in NetSim (present in the user manual)</a:t>
            </a:r>
          </a:p>
          <a:p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0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LTE Default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config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parameters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2" indent="-342900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038" y="1319992"/>
            <a:ext cx="6396161" cy="536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2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Important Data Structures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Supported Modulation Types:       ENB PHY </a:t>
            </a:r>
            <a:r>
              <a:rPr lang="en-US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Varaiables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UE PHY Variables: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ENB PHY Variables:</a:t>
            </a:r>
          </a:p>
          <a:p>
            <a:endParaRPr lang="en-US" sz="1800" dirty="0"/>
          </a:p>
          <a:p>
            <a:endParaRPr lang="en-IN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392" y="2482101"/>
            <a:ext cx="3597827" cy="1449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98" y="4764946"/>
            <a:ext cx="3217647" cy="1945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620" y="2482101"/>
            <a:ext cx="3168522" cy="422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294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Important Data Structures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20094" y="1544970"/>
            <a:ext cx="5181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ENB MAC Variables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72617" y="1544970"/>
            <a:ext cx="5181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UE MAC Variables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028" y="2105655"/>
            <a:ext cx="4132237" cy="2439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292" y="2105655"/>
            <a:ext cx="4176464" cy="457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09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Events Handled by LTE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0436" y="5593036"/>
            <a:ext cx="10433364" cy="792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Check the architecture under Section 6.6 , in the User Manual for better understanding.</a:t>
            </a:r>
            <a:endParaRPr lang="en-I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2897109"/>
            <a:ext cx="3812232" cy="1450864"/>
          </a:xfrm>
        </p:spPr>
        <p:txBody>
          <a:bodyPr>
            <a:normAutofit/>
          </a:bodyPr>
          <a:lstStyle/>
          <a:p>
            <a:pPr lvl="1"/>
            <a:r>
              <a:rPr lang="en-I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LTE_TXNEXTFRAME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en-IN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LTE_T300_Expire</a:t>
            </a:r>
          </a:p>
          <a:p>
            <a:pPr marL="0" indent="0">
              <a:buNone/>
            </a:pPr>
            <a:endParaRPr lang="en-IN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20436" y="1690688"/>
            <a:ext cx="3818384" cy="354860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MAC_OUT_EVENT</a:t>
            </a:r>
          </a:p>
          <a:p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MAC_IN_EVENT</a:t>
            </a:r>
          </a:p>
          <a:p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PHYSICAL_OUT_EVENT</a:t>
            </a:r>
          </a:p>
          <a:p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PHYSICAL_IN_EVENT</a:t>
            </a:r>
          </a:p>
          <a:p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NETWORK_OUT_EVENT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80501" y="1751280"/>
            <a:ext cx="3818384" cy="114582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NETWORK_IN_EVENT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TIMER_EVENT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MAC_OUT_EVENT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would be the first LTE Event called when a packet in the Source node reaches the MAC layer.</a:t>
            </a:r>
            <a:endParaRPr lang="en-IN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IN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event examines whether the device involved is a UE or a ENB.</a:t>
            </a:r>
          </a:p>
          <a:p>
            <a:pPr lvl="1"/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device is a UE then the function </a:t>
            </a:r>
            <a:r>
              <a:rPr lang="en-I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fn_NetSim_LTE_AddInQueue</a:t>
            </a:r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is called.</a:t>
            </a:r>
          </a:p>
          <a:p>
            <a:pPr lvl="1"/>
            <a:r>
              <a:rPr lang="en-I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fn_NetSim_LTE_AddInQueue</a:t>
            </a:r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RRC Initialization is done (only for the first packet)</a:t>
            </a: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PDCP Initialization is done (for all the packets)</a:t>
            </a: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Based on Packet QOS</a:t>
            </a:r>
          </a:p>
          <a:p>
            <a:pPr marL="1371600" lvl="3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UGS, packet Is added to GBR Queue</a:t>
            </a:r>
          </a:p>
          <a:p>
            <a:pPr marL="1371600" lvl="3" indent="0"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non – UGS, packet is added to non – GBR Queue.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endParaRPr lang="en-IN" sz="1200" dirty="0"/>
          </a:p>
          <a:p>
            <a:pPr marL="914400" lvl="2" indent="0">
              <a:buNone/>
            </a:pPr>
            <a:endParaRPr lang="en-IN" sz="1600" dirty="0"/>
          </a:p>
          <a:p>
            <a:pPr marL="1371600" lvl="3" indent="0">
              <a:buNone/>
            </a:pPr>
            <a:endParaRPr lang="en-IN" sz="1200" dirty="0"/>
          </a:p>
          <a:p>
            <a:pPr lvl="2"/>
            <a:endParaRPr lang="en-US" sz="1600" dirty="0"/>
          </a:p>
          <a:p>
            <a:pPr lvl="1"/>
            <a:endParaRPr lang="en-IN" sz="2000" dirty="0"/>
          </a:p>
          <a:p>
            <a:pPr marL="0" indent="0">
              <a:buNone/>
            </a:pP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194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MAC_OUT_EVENT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192" y="1825625"/>
            <a:ext cx="10982608" cy="4351338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device is a ENB then the control data type is verified, and respective functions are called in each case,</a:t>
            </a:r>
          </a:p>
          <a:p>
            <a:pPr lvl="2"/>
            <a:r>
              <a:rPr lang="en-I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LTEPacket_HandoverRequest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en-IN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fn_NetSim_LTE_ProcessHORequest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is called if handover request packet is received</a:t>
            </a:r>
          </a:p>
          <a:p>
            <a:pPr lvl="2"/>
            <a:r>
              <a:rPr lang="en-IN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LTEPacket_HandoverRequestAck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/>
            <a:r>
              <a:rPr lang="en-IN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fn_NetSim_LTE_ProcessHORequestAck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is called to send </a:t>
            </a:r>
            <a:r>
              <a:rPr lang="en-I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ack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handover request.</a:t>
            </a:r>
            <a:endParaRPr lang="en-IN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Other control data types</a:t>
            </a:r>
          </a:p>
          <a:p>
            <a:pPr lvl="3"/>
            <a:r>
              <a:rPr lang="en-IN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fn_NetSim_LTE_eNB_AddInQueue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</a:p>
          <a:p>
            <a:pPr lvl="4">
              <a:buFont typeface="Arial" pitchFamily="34" charset="0"/>
              <a:buChar char="•"/>
            </a:pP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Initialises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paging request</a:t>
            </a:r>
          </a:p>
          <a:p>
            <a:pPr lvl="4">
              <a:buFont typeface="Arial" pitchFamily="34" charset="0"/>
              <a:buChar char="•"/>
            </a:pPr>
            <a:r>
              <a:rPr 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Initialises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PDCP</a:t>
            </a:r>
          </a:p>
          <a:p>
            <a:pPr lvl="4">
              <a:buFont typeface="Arial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Based on packet QOS</a:t>
            </a:r>
          </a:p>
          <a:p>
            <a:pPr lvl="5">
              <a:buFont typeface="Wingdings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UGS, packet is added to GBR Queue</a:t>
            </a:r>
          </a:p>
          <a:p>
            <a:pPr lvl="5">
              <a:buFont typeface="Wingdings" pitchFamily="2" charset="2"/>
              <a:buChar char="§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non – UGS, packet is added to non – GBR Queue.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34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MAC_IN_EVENT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2289" y="169068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event is called at an intermediate device or receiver on receipt of a packet.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event examines whether the device involved is a ENB or a UE.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the device is a ENB then the control data type is verified, and respective functions are called in each case,</a:t>
            </a:r>
          </a:p>
          <a:p>
            <a:pPr lvl="1"/>
            <a:r>
              <a:rPr lang="en-I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LTEPacket_RRC_CONNECTION_REQUEST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fn_NetSim_LTE_RRC_ProcessRequest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a part of the RRC Connection setup.</a:t>
            </a:r>
          </a:p>
          <a:p>
            <a:pPr lvl="1"/>
            <a:r>
              <a:rPr lang="en-I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LTEPacket_RRC_CONNECTION_SETUP_COMPLETE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fn_NetSim_LTE_RRC_SetupComplete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a part of the RRC Connection setup.</a:t>
            </a:r>
          </a:p>
          <a:p>
            <a:pPr lvl="1"/>
            <a:r>
              <a:rPr lang="en-I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LTEPacket_RLC_SDU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fn_NetSim_LTE_RLC_eNB_In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called for all the packets.</a:t>
            </a:r>
          </a:p>
          <a:p>
            <a:pPr lvl="1"/>
            <a:r>
              <a:rPr lang="en-I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LTEPacket_MeasurementReport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fn_NetSim_LTE_DecideHandover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decides handover based on received power.</a:t>
            </a:r>
          </a:p>
          <a:p>
            <a:pPr lvl="1"/>
            <a:r>
              <a:rPr lang="en-IN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LTEPacket_ACK</a:t>
            </a:r>
            <a:endParaRPr lang="en-IN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IN" sz="16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fn_NetSim_LTE_ENB_ProcessAck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() function is called for layer 2 </a:t>
            </a:r>
            <a:r>
              <a:rPr lang="en-IN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acks</a:t>
            </a: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47242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921</Words>
  <Application>Microsoft Office PowerPoint</Application>
  <PresentationFormat>Widescreen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Segoe UI Light</vt:lpstr>
      <vt:lpstr>Times New Roman</vt:lpstr>
      <vt:lpstr>Wingdings</vt:lpstr>
      <vt:lpstr>Office Theme</vt:lpstr>
      <vt:lpstr>NetSim</vt:lpstr>
      <vt:lpstr>LTE 3GPP Standard </vt:lpstr>
      <vt:lpstr>LTE Default config parameters</vt:lpstr>
      <vt:lpstr>Important Data Structures</vt:lpstr>
      <vt:lpstr>Important Data Structures</vt:lpstr>
      <vt:lpstr>Events Handled by LTE</vt:lpstr>
      <vt:lpstr>MAC_OUT_EVENT</vt:lpstr>
      <vt:lpstr>MAC_OUT_EVENT</vt:lpstr>
      <vt:lpstr>MAC_IN_EVENT</vt:lpstr>
      <vt:lpstr>MAC_IN_EVENT</vt:lpstr>
      <vt:lpstr>PHYSICAL_OUT_EVENT</vt:lpstr>
      <vt:lpstr>PHYSICAL_IN_EVENT</vt:lpstr>
      <vt:lpstr>NETWORK_OUT_EVENT</vt:lpstr>
      <vt:lpstr>NETWORK_IN_EVENT</vt:lpstr>
      <vt:lpstr>TIMER_EVENT</vt:lpstr>
      <vt:lpstr>MAC Scheduling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RAMVISWA</dc:creator>
  <cp:lastModifiedBy>TETCOS</cp:lastModifiedBy>
  <cp:revision>130</cp:revision>
  <dcterms:created xsi:type="dcterms:W3CDTF">2016-02-06T09:34:25Z</dcterms:created>
  <dcterms:modified xsi:type="dcterms:W3CDTF">2016-04-26T06:09:51Z</dcterms:modified>
</cp:coreProperties>
</file>